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9" r:id="rId14"/>
    <p:sldId id="290" r:id="rId15"/>
    <p:sldId id="268" r:id="rId16"/>
    <p:sldId id="269" r:id="rId17"/>
    <p:sldId id="270" r:id="rId18"/>
    <p:sldId id="271" r:id="rId19"/>
    <p:sldId id="272" r:id="rId20"/>
    <p:sldId id="282" r:id="rId21"/>
    <p:sldId id="285" r:id="rId22"/>
    <p:sldId id="286" r:id="rId23"/>
    <p:sldId id="287" r:id="rId24"/>
    <p:sldId id="288" r:id="rId25"/>
    <p:sldId id="273" r:id="rId26"/>
    <p:sldId id="283" r:id="rId27"/>
    <p:sldId id="275" r:id="rId28"/>
    <p:sldId id="284" r:id="rId29"/>
    <p:sldId id="274" r:id="rId30"/>
    <p:sldId id="291" r:id="rId31"/>
    <p:sldId id="292" r:id="rId32"/>
    <p:sldId id="293" r:id="rId33"/>
    <p:sldId id="295" r:id="rId34"/>
    <p:sldId id="294" r:id="rId35"/>
    <p:sldId id="296" r:id="rId36"/>
    <p:sldId id="297" r:id="rId37"/>
    <p:sldId id="278" r:id="rId38"/>
    <p:sldId id="279" r:id="rId39"/>
    <p:sldId id="280" r:id="rId40"/>
    <p:sldId id="281" r:id="rId41"/>
  </p:sldIdLst>
  <p:sldSz cx="9144000" cy="5143500" type="screen16x9"/>
  <p:notesSz cx="6954838" cy="93091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26" y="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76238" y="698500"/>
            <a:ext cx="6203950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647444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3668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8782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6870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7087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7892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433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8239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4864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2416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9399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1167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67216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517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03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0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0017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8896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50425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1255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58435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112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7345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90522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6360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605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216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882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744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910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4583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70773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32410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3507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60608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955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3561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639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1166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1884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95485" y="4421823"/>
            <a:ext cx="5563869" cy="4189095"/>
          </a:xfrm>
          <a:prstGeom prst="rect">
            <a:avLst/>
          </a:prstGeom>
        </p:spPr>
        <p:txBody>
          <a:bodyPr lIns="92915" tIns="92915" rIns="92915" bIns="9291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4024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be.com/v/6Re0ZjICZEc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be.com/v/S2PUIQpAEAQ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H-GVf9floo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hyperlink" Target="http://article.wn.com/view/2014/03/17/Berlin_Airlift_plane_Spirit_of_Freedom_in_Brunswick/" TargetMode="Externa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https://www.youtube.com/watch?v=-X7nbwFxGRU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watch?v=f-aTJjuOCLo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qjnm3V0xYjI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outube.com/v/McmyNBRx3SU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kuwS9E-FLo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hyperlink" Target="https://www.youtube.com/watch?v=7EgezCtNbW4" TargetMode="Externa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0t-YBemwzs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hyperlink" Target="https://www.youtube.com/watch?v=Mi03bifJFTo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hyperlink" Target="http://youtube.com/v/bN-SShi58cI" TargetMode="Externa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g"/><Relationship Id="rId5" Type="http://schemas.openxmlformats.org/officeDocument/2006/relationships/hyperlink" Target="http://youtube.com/v/8gfD134ED54" TargetMode="External"/><Relationship Id="rId4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be.com/v/WjWDrTXMgF8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g"/><Relationship Id="rId5" Type="http://schemas.openxmlformats.org/officeDocument/2006/relationships/hyperlink" Target="http://youtube.com/v/wnYXbJ_bcLc" TargetMode="External"/><Relationship Id="rId4" Type="http://schemas.openxmlformats.org/officeDocument/2006/relationships/image" Target="../media/image7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Cold War 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5" name="Shape 2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1107550"/>
            <a:ext cx="9143999" cy="42044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Background - USSR 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21450" y="759225"/>
            <a:ext cx="9101099" cy="4330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 dirty="0"/>
              <a:t>Russia was ruled by czars and most people were serfs up till 1917</a:t>
            </a: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 dirty="0"/>
              <a:t> They had no </a:t>
            </a:r>
            <a:r>
              <a:rPr lang="en" sz="2400" dirty="0" smtClean="0"/>
              <a:t>freedoms, </a:t>
            </a:r>
            <a:r>
              <a:rPr lang="en" sz="2400" dirty="0"/>
              <a:t>education, and payed little money </a:t>
            </a: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400" dirty="0"/>
              <a:t>After devastating loss in WWI, the Russian people revoluted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25000"/>
              <a:buFont typeface="Arial"/>
              <a:buChar char="●"/>
            </a:pPr>
            <a:r>
              <a:rPr lang="en" sz="2400" dirty="0"/>
              <a:t>Lenin came to power as a dictator and started Communism promising land and bread.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25000"/>
              <a:buFont typeface="Arial"/>
              <a:buChar char="●"/>
            </a:pPr>
            <a:r>
              <a:rPr lang="en" sz="2400" dirty="0"/>
              <a:t>Government took over farms and the factories - people still did not get their bread and land</a:t>
            </a:r>
          </a:p>
          <a:p>
            <a:pPr marL="457200" lvl="0" indent="-419100">
              <a:spcBef>
                <a:spcPts val="0"/>
              </a:spcBef>
              <a:buClr>
                <a:schemeClr val="dk1"/>
              </a:buClr>
              <a:buSzPct val="125000"/>
              <a:buFont typeface="Arial"/>
              <a:buChar char="●"/>
            </a:pPr>
            <a:r>
              <a:rPr lang="en" sz="2400" dirty="0"/>
              <a:t>Stalin then came to power and took away religion had a secret police to scare people, but built up the military and industry </a:t>
            </a:r>
            <a:r>
              <a:rPr lang="en" dirty="0"/>
              <a:t>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 b="0"/>
              <a:t>Put the following terms under the correct nation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0" y="919625"/>
            <a:ext cx="4451699" cy="410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/>
              <a:t>Command economy 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private ownership of property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Employment guaranteed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free elections with choice of parties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Freedom of press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State controls media: dissent crushed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2"/>
          </p:nvPr>
        </p:nvSpPr>
        <p:spPr>
          <a:xfrm>
            <a:off x="4692275" y="819750"/>
            <a:ext cx="3994500" cy="4323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/>
              <a:t>high degree of the individual freedom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state ownership of property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free enterprise economy </a:t>
            </a:r>
            <a:r>
              <a:rPr lang="en"/>
              <a:t> 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One-Party dictatorship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No guaranteed employment for workers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/>
              <a:t>Freedom of speech and religion suppressed 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05974"/>
            <a:ext cx="8229600" cy="1055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Compare and Contrast - check your work! 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United States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free enterprise economy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private ownership of property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No guaranteed employment for workers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free elections with choice of parties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Freedom of press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high degree of the individual freedom</a:t>
            </a:r>
            <a:r>
              <a:rPr lang="en"/>
              <a:t>   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USSR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Command economy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state ownership of property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Employment guaranteed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One-Party dictatorship </a:t>
            </a: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State controls media: dissent crushed</a:t>
            </a:r>
          </a:p>
          <a:p>
            <a:pPr marL="457200" lvl="0" indent="-3429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/>
              <a:t>Freedom of speech and religion suppressed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457200" y="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Life under Communism 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457200" y="1781575"/>
            <a:ext cx="3994500" cy="300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Guaranteed employment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Free healthcare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Good education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Camaraderie</a:t>
            </a:r>
          </a:p>
          <a:p>
            <a:pPr lvl="0" rtl="0">
              <a:spcBef>
                <a:spcPts val="0"/>
              </a:spcBef>
              <a:buNone/>
            </a:pPr>
            <a:endParaRPr sz="2000"/>
          </a:p>
        </p:txBody>
      </p:sp>
      <p:sp>
        <p:nvSpPr>
          <p:cNvPr id="183" name="Shape 183"/>
          <p:cNvSpPr txBox="1">
            <a:spLocks noGrp="1"/>
          </p:cNvSpPr>
          <p:nvPr>
            <p:ph type="body" idx="2"/>
          </p:nvPr>
        </p:nvSpPr>
        <p:spPr>
          <a:xfrm>
            <a:off x="4692275" y="1781575"/>
            <a:ext cx="3994500" cy="300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Lack of basic freedoms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One political party, no choice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Shortages- quotas</a:t>
            </a:r>
          </a:p>
          <a:p>
            <a:pPr marL="457200" lvl="0" indent="-3556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Propaganda and state media</a:t>
            </a:r>
          </a:p>
        </p:txBody>
      </p:sp>
      <p:sp>
        <p:nvSpPr>
          <p:cNvPr id="184" name="Shape 184"/>
          <p:cNvSpPr txBox="1">
            <a:spLocks noGrp="1"/>
          </p:cNvSpPr>
          <p:nvPr>
            <p:ph type="title" idx="4294967295"/>
          </p:nvPr>
        </p:nvSpPr>
        <p:spPr>
          <a:xfrm>
            <a:off x="457200" y="997085"/>
            <a:ext cx="8229600" cy="784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600"/>
              </a:spcBef>
              <a:buClr>
                <a:schemeClr val="dk1"/>
              </a:buClr>
              <a:buFont typeface="Arial"/>
              <a:buNone/>
            </a:pPr>
            <a:endParaRPr sz="3000" b="0"/>
          </a:p>
          <a:p>
            <a:pPr lvl="0" rtl="0">
              <a:spcBef>
                <a:spcPts val="0"/>
              </a:spcBef>
              <a:buNone/>
            </a:pPr>
            <a:r>
              <a:rPr lang="en" sz="3000" b="0"/>
              <a:t>Communist governments controlled all aspects of life in Russia and eastern Europe.</a:t>
            </a:r>
          </a:p>
        </p:txBody>
      </p:sp>
      <p:pic>
        <p:nvPicPr>
          <p:cNvPr id="185" name="Shape 18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313975" y="3283650"/>
            <a:ext cx="2665399" cy="1791149"/>
          </a:xfrm>
          <a:prstGeom prst="rect">
            <a:avLst/>
          </a:prstGeom>
        </p:spPr>
      </p:pic>
      <p:pic>
        <p:nvPicPr>
          <p:cNvPr id="186" name="Shape 18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106025" y="3283650"/>
            <a:ext cx="2931942" cy="1791150"/>
          </a:xfrm>
          <a:prstGeom prst="rect">
            <a:avLst/>
          </a:prstGeom>
        </p:spPr>
      </p:pic>
      <p:pic>
        <p:nvPicPr>
          <p:cNvPr id="187" name="Shape 187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64625" y="3293487"/>
            <a:ext cx="2665399" cy="177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2248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Live under Communism </a:t>
            </a:r>
          </a:p>
        </p:txBody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Soviet Store 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Kommunalka</a:t>
            </a:r>
          </a:p>
        </p:txBody>
      </p:sp>
      <p:sp>
        <p:nvSpPr>
          <p:cNvPr id="195" name="Shape 195">
            <a:hlinkClick r:id="rId3"/>
          </p:cNvPr>
          <p:cNvSpPr/>
          <p:nvPr/>
        </p:nvSpPr>
        <p:spPr>
          <a:xfrm>
            <a:off x="4752850" y="2250637"/>
            <a:ext cx="3566974" cy="26752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pic>
        <p:nvPicPr>
          <p:cNvPr id="196" name="Shape 196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95025" y="2397326"/>
            <a:ext cx="3994499" cy="2620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56161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026000" y="-125625"/>
            <a:ext cx="3276600" cy="4419600"/>
          </a:xfrm>
          <a:prstGeom prst="rect">
            <a:avLst/>
          </a:prstGeom>
        </p:spPr>
      </p:pic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1145250" y="23115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 rot="10800000" flipH="1">
            <a:off x="457200" y="-149"/>
            <a:ext cx="8229600" cy="1200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11" name="Shape 11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52400" y="152400"/>
            <a:ext cx="3276600" cy="2343150"/>
          </a:xfrm>
          <a:prstGeom prst="rect">
            <a:avLst/>
          </a:prstGeom>
        </p:spPr>
      </p:pic>
      <p:pic>
        <p:nvPicPr>
          <p:cNvPr id="112" name="Shape 112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6129575" y="142875"/>
            <a:ext cx="3048000" cy="2362200"/>
          </a:xfrm>
          <a:prstGeom prst="rect">
            <a:avLst/>
          </a:prstGeom>
        </p:spPr>
      </p:pic>
      <p:pic>
        <p:nvPicPr>
          <p:cNvPr id="113" name="Shape 113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238750" y="2457450"/>
            <a:ext cx="3905250" cy="2686050"/>
          </a:xfrm>
          <a:prstGeom prst="rect">
            <a:avLst/>
          </a:prstGeom>
        </p:spPr>
      </p:pic>
      <p:pic>
        <p:nvPicPr>
          <p:cNvPr id="114" name="Shape 114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-90925" y="2632050"/>
            <a:ext cx="3606377" cy="22454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Aftermath of World War II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53475" y="951700"/>
            <a:ext cx="5111399" cy="3974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Rebuilding of Europe was left to the Allies </a:t>
            </a:r>
          </a:p>
          <a:p>
            <a:pPr lvl="0" rtl="0">
              <a:spcBef>
                <a:spcPts val="0"/>
              </a:spcBef>
              <a:buNone/>
            </a:pPr>
            <a:endParaRPr sz="1800" dirty="0"/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The Soviet Union took Poland, Czechoslovakia, Hungary and other nations of Eastern Europe.</a:t>
            </a:r>
          </a:p>
          <a:p>
            <a:pPr lvl="0" rtl="0">
              <a:spcBef>
                <a:spcPts val="0"/>
              </a:spcBef>
              <a:buNone/>
            </a:pPr>
            <a:endParaRPr sz="1800" dirty="0"/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The United States and Great Britain took control of Western Europe.  </a:t>
            </a:r>
          </a:p>
          <a:p>
            <a:pPr lvl="0" rtl="0">
              <a:spcBef>
                <a:spcPts val="0"/>
              </a:spcBef>
              <a:buNone/>
            </a:pPr>
            <a:endParaRPr sz="1800" dirty="0"/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The United States implemented the Marshal Plan, and The Soviet Union forced  Communism on the Counties to the east   </a:t>
            </a:r>
          </a:p>
          <a:p>
            <a:pPr lvl="0">
              <a:spcBef>
                <a:spcPts val="0"/>
              </a:spcBef>
              <a:buNone/>
            </a:pPr>
            <a:endParaRPr sz="1800" dirty="0"/>
          </a:p>
        </p:txBody>
      </p:sp>
      <p:sp>
        <p:nvSpPr>
          <p:cNvPr id="121" name="Shape 121"/>
          <p:cNvSpPr txBox="1">
            <a:spLocks noGrp="1"/>
          </p:cNvSpPr>
          <p:nvPr>
            <p:ph type="body" idx="2"/>
          </p:nvPr>
        </p:nvSpPr>
        <p:spPr>
          <a:xfrm>
            <a:off x="4692275" y="951750"/>
            <a:ext cx="3994500" cy="3974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122" name="Shape 12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164875" y="881525"/>
            <a:ext cx="3881701" cy="417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Aftermath of World War II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Churchill warns of the spread of Communism</a:t>
            </a:r>
          </a:p>
          <a:p>
            <a:pPr lvl="0" rtl="0">
              <a:spcBef>
                <a:spcPts val="0"/>
              </a:spcBef>
              <a:buNone/>
            </a:pPr>
            <a:endParaRPr sz="1800" dirty="0"/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Talks about an Iron Curtain </a:t>
            </a:r>
          </a:p>
          <a:p>
            <a:pPr lvl="0" rtl="0">
              <a:spcBef>
                <a:spcPts val="0"/>
              </a:spcBef>
              <a:buNone/>
            </a:pPr>
            <a:endParaRPr sz="1800" dirty="0"/>
          </a:p>
          <a:p>
            <a:pPr marL="457200" lvl="0" indent="-3429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 US. President Harry Truman wants to stop the </a:t>
            </a:r>
            <a:r>
              <a:rPr lang="en" sz="1800" b="1" u="sng" dirty="0"/>
              <a:t>spread</a:t>
            </a:r>
            <a:r>
              <a:rPr lang="en" sz="1800" dirty="0"/>
              <a:t> of Communism and comes up the policy of Containment  </a:t>
            </a:r>
          </a:p>
        </p:txBody>
      </p:sp>
      <p:sp>
        <p:nvSpPr>
          <p:cNvPr id="129" name="Shape 129">
            <a:hlinkClick r:id="rId3"/>
          </p:cNvPr>
          <p:cNvSpPr/>
          <p:nvPr/>
        </p:nvSpPr>
        <p:spPr>
          <a:xfrm>
            <a:off x="4801325" y="1135275"/>
            <a:ext cx="4077724" cy="3429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30" name="Shape 130"/>
          <p:cNvSpPr txBox="1">
            <a:spLocks noGrp="1"/>
          </p:cNvSpPr>
          <p:nvPr>
            <p:ph type="body" idx="2"/>
          </p:nvPr>
        </p:nvSpPr>
        <p:spPr>
          <a:xfrm>
            <a:off x="4692275" y="1200150"/>
            <a:ext cx="4311599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139725" y="9245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 Divided Berlin</a:t>
            </a:r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139725" y="880000"/>
            <a:ext cx="8662799" cy="3862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dirty="0"/>
              <a:t>At the end of WWII, the Allies agreed to divide Germany into occupied zones. Berlin, Germany’s capital, would also be divided. </a:t>
            </a:r>
          </a:p>
          <a:p>
            <a:pPr lvl="0" rtl="0">
              <a:spcBef>
                <a:spcPts val="0"/>
              </a:spcBef>
              <a:buNone/>
            </a:pPr>
            <a:endParaRPr sz="2000" dirty="0"/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As competition and tension increased, Berlin’s location caused problems.</a:t>
            </a:r>
          </a:p>
          <a:p>
            <a:pPr lvl="0" rtl="0">
              <a:spcBef>
                <a:spcPts val="0"/>
              </a:spcBef>
              <a:buNone/>
            </a:pPr>
            <a:endParaRPr sz="2000" dirty="0"/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In June 1948, Stalin decided to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close all roads into Berlin from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West Germany. People in West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Berlin now faced shortages and</a:t>
            </a:r>
          </a:p>
          <a:p>
            <a:pPr>
              <a:spcBef>
                <a:spcPts val="0"/>
              </a:spcBef>
              <a:buNone/>
            </a:pPr>
            <a:r>
              <a:rPr lang="en" sz="2000" dirty="0"/>
              <a:t>starvation. </a:t>
            </a:r>
          </a:p>
        </p:txBody>
      </p:sp>
      <p:pic>
        <p:nvPicPr>
          <p:cNvPr id="137" name="Shape 13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326575" y="2571325"/>
            <a:ext cx="4381500" cy="24193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212700" y="1361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The Berlin Airlift </a:t>
            </a:r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133575" y="874725"/>
            <a:ext cx="8694600" cy="35708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dirty="0"/>
              <a:t>The United States is unwilling to give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up West Berlin,but also unwilling to let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Berliners starve. President Truman decides to use an airlift. </a:t>
            </a:r>
          </a:p>
          <a:p>
            <a:pPr lvl="0" rtl="0">
              <a:spcBef>
                <a:spcPts val="0"/>
              </a:spcBef>
              <a:buNone/>
            </a:pPr>
            <a:endParaRPr sz="2000" dirty="0"/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For nearly </a:t>
            </a:r>
            <a:r>
              <a:rPr lang="en" sz="2000" b="1" i="1" dirty="0"/>
              <a:t>a year</a:t>
            </a:r>
            <a:r>
              <a:rPr lang="en" sz="2000" dirty="0"/>
              <a:t>, the U.S. dropped supplies into West Berlin daily. </a:t>
            </a:r>
          </a:p>
          <a:p>
            <a:pPr marL="9144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/>
              <a:t>$224 </a:t>
            </a:r>
            <a:r>
              <a:rPr lang="en" sz="1800" i="1" dirty="0"/>
              <a:t>million</a:t>
            </a:r>
          </a:p>
          <a:p>
            <a:pPr marL="914400" lvl="0" indent="-3429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1800" dirty="0">
                <a:solidFill>
                  <a:srgbClr val="000000"/>
                </a:solidFill>
              </a:rPr>
              <a:t>2,323,738 tons of supplies.</a:t>
            </a:r>
          </a:p>
          <a:p>
            <a:pPr marL="914400" lvl="0" indent="-3429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1800" dirty="0">
                <a:solidFill>
                  <a:srgbClr val="000000"/>
                </a:solidFill>
              </a:rPr>
              <a:t>A new plane landed every 4 minutes!</a:t>
            </a:r>
          </a:p>
          <a:p>
            <a:pPr lvl="0" rtl="0">
              <a:spcBef>
                <a:spcPts val="0"/>
              </a:spcBef>
              <a:buNone/>
            </a:pPr>
            <a:endParaRPr sz="900" dirty="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2000" dirty="0">
                <a:solidFill>
                  <a:srgbClr val="000000"/>
                </a:solidFill>
              </a:rPr>
              <a:t>After almost a year, Stalin gave in and				</a:t>
            </a:r>
            <a:r>
              <a:rPr lang="en" sz="2000" dirty="0" smtClean="0">
                <a:solidFill>
                  <a:srgbClr val="000000"/>
                </a:solidFill>
              </a:rPr>
              <a:t>reopened </a:t>
            </a:r>
            <a:r>
              <a:rPr lang="en" sz="2000" dirty="0">
                <a:solidFill>
                  <a:srgbClr val="000000"/>
                </a:solidFill>
              </a:rPr>
              <a:t>roads from the West. Berlin 					</a:t>
            </a:r>
            <a:r>
              <a:rPr lang="en" sz="2000" dirty="0" smtClean="0">
                <a:solidFill>
                  <a:srgbClr val="000000"/>
                </a:solidFill>
              </a:rPr>
              <a:t>became </a:t>
            </a:r>
            <a:r>
              <a:rPr lang="en" sz="2000" dirty="0">
                <a:solidFill>
                  <a:srgbClr val="000000"/>
                </a:solidFill>
              </a:rPr>
              <a:t>a symbol of Freedom.</a:t>
            </a:r>
          </a:p>
        </p:txBody>
      </p:sp>
      <p:pic>
        <p:nvPicPr>
          <p:cNvPr id="144" name="Shape 14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867400" y="2952750"/>
            <a:ext cx="3160950" cy="1990425"/>
          </a:xfrm>
          <a:prstGeom prst="rect">
            <a:avLst/>
          </a:prstGeom>
        </p:spPr>
      </p:pic>
      <p:pic>
        <p:nvPicPr>
          <p:cNvPr id="145" name="Shape 145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318425" y="136100"/>
            <a:ext cx="1894376" cy="1515501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Vocabulary   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235250" y="973100"/>
            <a:ext cx="8451599" cy="4170300"/>
          </a:xfrm>
          <a:prstGeom prst="rect">
            <a:avLst/>
          </a:prstGeom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u="sng" dirty="0">
                <a:latin typeface="Times New Roman"/>
                <a:ea typeface="Times New Roman"/>
                <a:cs typeface="Times New Roman"/>
                <a:sym typeface="Times New Roman"/>
              </a:rPr>
              <a:t>superpower</a:t>
            </a:r>
            <a:r>
              <a:rPr lang="en" sz="2400" dirty="0"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lang="en" sz="2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powerful nation, especially one capable of influencing events and the acts and policies of </a:t>
            </a:r>
            <a:r>
              <a:rPr lang="en" sz="24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other nations</a:t>
            </a:r>
            <a:r>
              <a:rPr lang="en" sz="2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  <a:p>
            <a:pPr lvl="0" rtl="0">
              <a:spcBef>
                <a:spcPts val="0"/>
              </a:spcBef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2400" u="sng" dirty="0">
                <a:latin typeface="Times New Roman"/>
                <a:ea typeface="Times New Roman"/>
                <a:cs typeface="Times New Roman"/>
                <a:sym typeface="Times New Roman"/>
              </a:rPr>
              <a:t>Nuclear</a:t>
            </a:r>
            <a:r>
              <a:rPr lang="en" sz="2400" dirty="0">
                <a:latin typeface="Times New Roman"/>
                <a:ea typeface="Times New Roman"/>
                <a:cs typeface="Times New Roman"/>
                <a:sym typeface="Times New Roman"/>
              </a:rPr>
              <a:t>-</a:t>
            </a:r>
            <a:r>
              <a:rPr lang="en" sz="2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pertaining to or involving atomic weapons:</a:t>
            </a:r>
          </a:p>
          <a:p>
            <a:pPr lvl="0" rtl="0">
              <a:spcBef>
                <a:spcPts val="0"/>
              </a:spcBef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2400" u="sng" dirty="0">
                <a:latin typeface="Times New Roman"/>
                <a:ea typeface="Times New Roman"/>
                <a:cs typeface="Times New Roman"/>
                <a:sym typeface="Times New Roman"/>
              </a:rPr>
              <a:t>Iron Curtain</a:t>
            </a:r>
            <a:r>
              <a:rPr lang="en" sz="2400" dirty="0">
                <a:latin typeface="Times New Roman"/>
                <a:ea typeface="Times New Roman"/>
                <a:cs typeface="Times New Roman"/>
                <a:sym typeface="Times New Roman"/>
              </a:rPr>
              <a:t> -   The military, political, and ideological barrier established between the Soviet Union and Western Europe from 1945 to 1990</a:t>
            </a:r>
          </a:p>
          <a:p>
            <a:pPr lvl="0" rtl="0">
              <a:spcBef>
                <a:spcPts val="0"/>
              </a:spcBef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Berlin Airlift </a:t>
            </a:r>
            <a:endParaRPr lang="en-US" dirty="0"/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71913"/>
            <a:ext cx="4876800" cy="365391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flipV="1">
            <a:off x="457200" y="4925830"/>
            <a:ext cx="8229600" cy="21767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6359" y="1657350"/>
            <a:ext cx="4237641" cy="305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3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War- Korean Conflict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52400" y="971550"/>
            <a:ext cx="4375357" cy="417195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In the early 1900 the Country of Korea was taken over by Japan. </a:t>
            </a:r>
          </a:p>
          <a:p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After Japan was defeated in World War II, Korea was divided along the 38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parallel (line of latitude)</a:t>
            </a:r>
          </a:p>
          <a:p>
            <a:pPr lvl="2"/>
            <a:r>
              <a:rPr lang="en-US" sz="1000" dirty="0" smtClean="0"/>
              <a:t>	</a:t>
            </a:r>
          </a:p>
          <a:p>
            <a:pPr lvl="2"/>
            <a:r>
              <a:rPr lang="en-US" sz="1000" dirty="0"/>
              <a:t>	</a:t>
            </a:r>
            <a:r>
              <a:rPr lang="en-US" sz="1000" dirty="0" smtClean="0"/>
              <a:t>-</a:t>
            </a:r>
            <a:r>
              <a:rPr lang="en-US" sz="1400" dirty="0" smtClean="0"/>
              <a:t>The USSR occupied the North  </a:t>
            </a:r>
          </a:p>
          <a:p>
            <a:pPr lvl="2"/>
            <a:r>
              <a:rPr lang="en-US" sz="1400" dirty="0"/>
              <a:t>	</a:t>
            </a:r>
            <a:r>
              <a:rPr lang="en-US" sz="1400" dirty="0" smtClean="0"/>
              <a:t>(Kim II-sung was the leader of 	communist 	Government ) </a:t>
            </a:r>
          </a:p>
          <a:p>
            <a:pPr lvl="2"/>
            <a:endParaRPr lang="en-US" sz="1400" dirty="0" smtClean="0"/>
          </a:p>
          <a:p>
            <a:pPr lvl="2"/>
            <a:r>
              <a:rPr lang="en-US" sz="1400" dirty="0"/>
              <a:t>	</a:t>
            </a:r>
            <a:r>
              <a:rPr lang="en-US" sz="1400" dirty="0" smtClean="0"/>
              <a:t>-The US occupied the South  	(</a:t>
            </a:r>
            <a:r>
              <a:rPr lang="en-US" sz="1400" dirty="0" err="1" smtClean="0"/>
              <a:t>Syngman</a:t>
            </a:r>
            <a:r>
              <a:rPr lang="en-US" sz="1400" dirty="0" smtClean="0"/>
              <a:t> Rhee was the lead of 	democratic government)</a:t>
            </a:r>
          </a:p>
          <a:p>
            <a:pPr lvl="2"/>
            <a:endParaRPr lang="en-US" sz="1400" dirty="0"/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Both Korean Leaders wanted to reunify Korea under  their type of government </a:t>
            </a:r>
          </a:p>
          <a:p>
            <a:pPr lvl="2"/>
            <a:endParaRPr lang="en-US" sz="1400" dirty="0"/>
          </a:p>
          <a:p>
            <a:pPr marL="285750" lvl="2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lvl="2"/>
            <a:endParaRPr lang="en-US" sz="1400" dirty="0"/>
          </a:p>
          <a:p>
            <a:pPr lvl="2"/>
            <a:endParaRPr lang="en-US" sz="1400" dirty="0" smtClean="0"/>
          </a:p>
          <a:p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273" y="1421626"/>
            <a:ext cx="4159041" cy="313132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5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39302"/>
            <a:ext cx="3381375" cy="25327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05978"/>
            <a:ext cx="8610600" cy="857250"/>
          </a:xfrm>
        </p:spPr>
        <p:txBody>
          <a:bodyPr/>
          <a:lstStyle/>
          <a:p>
            <a:r>
              <a:rPr lang="en-US" dirty="0"/>
              <a:t>Cold War- Korean Conflict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 smtClean="0"/>
              <a:t>In 1949, Both the US and USSR removed troops from Korea.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North Korea had a supply of tanks, heavy arms, and air craft from the USSR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South Korea had only small arms, no air force, and limited support from the 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 smtClean="0"/>
              <a:t>On June 25, 1950 after seeking support form Stalin and the USSR, North Korea crossed the 38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parallel starting a Civil War </a:t>
            </a:r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3225" y="2632640"/>
            <a:ext cx="2390775" cy="251086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13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War- Korean Conflict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971550"/>
            <a:ext cx="4648200" cy="3954280"/>
          </a:xfrm>
        </p:spPr>
        <p:txBody>
          <a:bodyPr/>
          <a:lstStyle/>
          <a:p>
            <a:r>
              <a:rPr lang="en-US" sz="1600" dirty="0" smtClean="0"/>
              <a:t>The United Nations backed by United States Navy and Air Force started bombing raids on North Korea.</a:t>
            </a:r>
          </a:p>
          <a:p>
            <a:endParaRPr lang="en-US" sz="1600" dirty="0"/>
          </a:p>
          <a:p>
            <a:r>
              <a:rPr lang="en-US" sz="1600" dirty="0" smtClean="0"/>
              <a:t>Communist China came to the aide of North Korea </a:t>
            </a:r>
          </a:p>
          <a:p>
            <a:endParaRPr lang="en-US" sz="1600" dirty="0"/>
          </a:p>
          <a:p>
            <a:r>
              <a:rPr lang="en-US" sz="1600" dirty="0" smtClean="0"/>
              <a:t>During the war jet air craft advance and the helicopter came into use 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7239000" y="3562350"/>
            <a:ext cx="1673223" cy="82650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korean wa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245" y="205978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724150"/>
            <a:ext cx="2971800" cy="2257647"/>
          </a:xfrm>
          <a:prstGeom prst="rect">
            <a:avLst/>
          </a:prstGeom>
        </p:spPr>
      </p:pic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2948" y="3186105"/>
            <a:ext cx="2657475" cy="18766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" y="3688851"/>
            <a:ext cx="1869091" cy="14000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0943" y="1666189"/>
            <a:ext cx="1795463" cy="128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3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War- Korean Conflict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/>
              <a:t>Out comes of the Forgotten War 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One million South Koreans died, Two million North Koreans died, and one million refugees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South Koreans jailed and executed communists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North Koreans mistreated POWs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Many were buried in mass graves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The Conflict ended in an Armistice, and a treaty was never signed.  The 38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parallel is still guarded today.  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 flipV="1">
            <a:off x="4692273" y="4925830"/>
            <a:ext cx="794127" cy="21767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-95693"/>
            <a:ext cx="1947993" cy="16046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106" y="3182755"/>
            <a:ext cx="2619375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1439680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6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142825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The Nuclear Arms Race</a:t>
            </a:r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5626050" y="4976563"/>
            <a:ext cx="3206115" cy="1313214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sz="2000" dirty="0"/>
          </a:p>
        </p:txBody>
      </p:sp>
      <p:pic>
        <p:nvPicPr>
          <p:cNvPr id="1026" name="Picture 2" descr="http://i31.photobucket.com/albums/c395/stealthgerbil/nuke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66749"/>
            <a:ext cx="3733799" cy="430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2825" y="1063378"/>
            <a:ext cx="549597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By 1949, the Soviet Union had developed its own atomic bomb. This was the start of the </a:t>
            </a:r>
            <a:r>
              <a:rPr lang="en-US" i="1" dirty="0"/>
              <a:t>nuclear arms race</a:t>
            </a:r>
            <a:r>
              <a:rPr lang="en-US" dirty="0"/>
              <a:t> where both countries competed to build the most powerful arsenals of weapons. 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sz="1000" dirty="0"/>
          </a:p>
          <a:p>
            <a:pPr lvl="0"/>
            <a:r>
              <a:rPr lang="en-US" sz="1200" b="1" dirty="0">
                <a:hlinkClick r:id="rId4"/>
              </a:rPr>
              <a:t>Hydrogen bombs</a:t>
            </a:r>
            <a:r>
              <a:rPr lang="en-US" sz="1200" dirty="0">
                <a:hlinkClick r:id="rId4"/>
              </a:rPr>
              <a:t> were 1,000 X more 				powerful than the atomic bomb.</a:t>
            </a:r>
            <a:endParaRPr lang="en-US" sz="1200" dirty="0"/>
          </a:p>
          <a:p>
            <a:pPr lvl="0"/>
            <a:endParaRPr lang="en-US" sz="1000" b="1" dirty="0"/>
          </a:p>
          <a:p>
            <a:pPr lvl="0"/>
            <a:endParaRPr lang="en-US" sz="1200" b="1" dirty="0"/>
          </a:p>
          <a:p>
            <a:pPr lvl="0"/>
            <a:r>
              <a:rPr lang="en-US" sz="1200" b="1" dirty="0"/>
              <a:t>ICBM</a:t>
            </a:r>
            <a:r>
              <a:rPr lang="en-US" sz="1200" dirty="0"/>
              <a:t>s could hit targets around the world. 				</a:t>
            </a:r>
          </a:p>
          <a:p>
            <a:pPr lvl="0"/>
            <a:endParaRPr lang="en-US" sz="1200" dirty="0"/>
          </a:p>
          <a:p>
            <a:pPr lvl="0"/>
            <a:endParaRPr lang="en-US" sz="1200" dirty="0"/>
          </a:p>
          <a:p>
            <a:pPr lvl="0"/>
            <a:endParaRPr lang="en-US" sz="1200" dirty="0"/>
          </a:p>
          <a:p>
            <a:pPr lvl="0"/>
            <a:r>
              <a:rPr lang="en-US" sz="1200" dirty="0"/>
              <a:t>This constant fear of nuclear attack led to an atmosphere of tension. </a:t>
            </a:r>
          </a:p>
          <a:p>
            <a:pPr lvl="0"/>
            <a:endParaRPr lang="en-US" sz="1000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Both </a:t>
            </a:r>
            <a:r>
              <a:rPr lang="en-US" dirty="0"/>
              <a:t>countries followed a policy of “mutually assured destruction”.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Nuclear Arms Race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36" y="1428750"/>
            <a:ext cx="8371489" cy="289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8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457200" y="205975"/>
            <a:ext cx="8229600" cy="649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 smtClean="0"/>
              <a:t>Cold War -Spying </a:t>
            </a:r>
            <a:endParaRPr lang="en" dirty="0"/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457200" y="956675"/>
            <a:ext cx="8229600" cy="3969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dirty="0"/>
              <a:t>Spies on both sides gathered information on each other’s 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 dirty="0"/>
              <a:t>technology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 dirty="0"/>
              <a:t>military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 dirty="0"/>
              <a:t>intentions.</a:t>
            </a:r>
          </a:p>
          <a:p>
            <a:pPr lvl="0" rtl="0">
              <a:spcBef>
                <a:spcPts val="0"/>
              </a:spcBef>
              <a:buNone/>
            </a:pPr>
            <a:endParaRPr sz="2000" dirty="0"/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Spying both caused and prevented conflicts.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 dirty="0"/>
              <a:t>Cuban Missile Crisis- 1962</a:t>
            </a:r>
          </a:p>
          <a:p>
            <a:pPr lvl="0" rtl="0">
              <a:spcBef>
                <a:spcPts val="0"/>
              </a:spcBef>
              <a:buNone/>
            </a:pPr>
            <a:endParaRPr sz="2000" dirty="0"/>
          </a:p>
          <a:p>
            <a:pPr lvl="0" rtl="0">
              <a:spcBef>
                <a:spcPts val="0"/>
              </a:spcBef>
              <a:buNone/>
            </a:pPr>
            <a:r>
              <a:rPr lang="en" sz="2000" dirty="0"/>
              <a:t>Many of today’s most popular technologies			</a:t>
            </a:r>
            <a:r>
              <a:rPr lang="en" sz="2000" dirty="0" smtClean="0"/>
              <a:t>are </a:t>
            </a:r>
            <a:r>
              <a:rPr lang="en" sz="2000" dirty="0"/>
              <a:t>possible because of Cold War espionage.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173" name="Shape 17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842750" y="1681725"/>
            <a:ext cx="3116149" cy="2077424"/>
          </a:xfrm>
          <a:prstGeom prst="rect">
            <a:avLst/>
          </a:prstGeom>
        </p:spPr>
      </p:pic>
      <p:pic>
        <p:nvPicPr>
          <p:cNvPr id="174" name="Shape 17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842750" y="1681725"/>
            <a:ext cx="3116150" cy="2618972"/>
          </a:xfrm>
          <a:prstGeom prst="rect">
            <a:avLst/>
          </a:prstGeom>
        </p:spPr>
      </p:pic>
      <p:pic>
        <p:nvPicPr>
          <p:cNvPr id="175" name="Shape 175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339650" y="118650"/>
            <a:ext cx="1619250" cy="1304925"/>
          </a:xfrm>
          <a:prstGeom prst="rect">
            <a:avLst/>
          </a:prstGeom>
        </p:spPr>
      </p:pic>
      <p:sp>
        <p:nvSpPr>
          <p:cNvPr id="176" name="Shape 176">
            <a:hlinkClick r:id="rId6"/>
          </p:cNvPr>
          <p:cNvSpPr/>
          <p:nvPr/>
        </p:nvSpPr>
        <p:spPr>
          <a:xfrm>
            <a:off x="4648200" y="-198823"/>
            <a:ext cx="1739900" cy="130492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War - Cuban Missile Crisis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/>
              <a:t>Cuba, an island 90 miles off the Florida Coast, became a communist country. </a:t>
            </a:r>
          </a:p>
          <a:p>
            <a:endParaRPr lang="en-US" sz="1400" dirty="0"/>
          </a:p>
          <a:p>
            <a:r>
              <a:rPr lang="en-US" sz="1400" dirty="0" smtClean="0"/>
              <a:t>The Soviet Union was sending nuclear weapons to Cuba, and could reach cities in the United States</a:t>
            </a:r>
          </a:p>
          <a:p>
            <a:endParaRPr lang="en-US" sz="1400" dirty="0"/>
          </a:p>
          <a:p>
            <a:r>
              <a:rPr lang="en-US" sz="1400" dirty="0" smtClean="0"/>
              <a:t>US president John F Kennedy demanded the USSR and Nikita Khrushchev remove the weapons</a:t>
            </a:r>
          </a:p>
          <a:p>
            <a:endParaRPr lang="en-US" sz="1400" dirty="0"/>
          </a:p>
          <a:p>
            <a:r>
              <a:rPr lang="en-US" sz="1400" dirty="0" smtClean="0"/>
              <a:t>Fear of all out nuclear war!</a:t>
            </a:r>
          </a:p>
          <a:p>
            <a:endParaRPr lang="en-US" sz="1400" dirty="0"/>
          </a:p>
          <a:p>
            <a:r>
              <a:rPr lang="en-US" sz="1400" dirty="0" smtClean="0"/>
              <a:t>The Soviets did move weapons out of Cuba </a:t>
            </a:r>
          </a:p>
          <a:p>
            <a:endParaRPr lang="en-US" sz="1400" dirty="0"/>
          </a:p>
          <a:p>
            <a:endParaRPr lang="en-US" sz="1400" dirty="0"/>
          </a:p>
        </p:txBody>
      </p:sp>
      <p:pic>
        <p:nvPicPr>
          <p:cNvPr id="2052" name="Picture 4" descr="https://jsimmon.files.wordpress.com/2014/03/ilw3584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200150"/>
            <a:ext cx="4591050" cy="372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19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202600" y="821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The Space Race</a:t>
            </a:r>
          </a:p>
        </p:txBody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202600" y="939575"/>
            <a:ext cx="8711400" cy="39863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900" dirty="0"/>
              <a:t>The U.S. and U.S.S.R. competed for cultural and technological dominance. The country that ruled space would be seen as the world leader. </a:t>
            </a:r>
          </a:p>
          <a:p>
            <a:pPr marL="914400" lvl="0" indent="-34925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900" dirty="0"/>
              <a:t>Why do they care about space?</a:t>
            </a:r>
          </a:p>
          <a:p>
            <a:pPr lvl="0" rtl="0">
              <a:spcBef>
                <a:spcPts val="0"/>
              </a:spcBef>
              <a:buNone/>
            </a:pPr>
            <a:endParaRPr sz="1900" dirty="0"/>
          </a:p>
          <a:p>
            <a:pPr lvl="0" rtl="0">
              <a:spcBef>
                <a:spcPts val="0"/>
              </a:spcBef>
              <a:buNone/>
            </a:pPr>
            <a:r>
              <a:rPr lang="en" sz="1800" dirty="0">
                <a:solidFill>
                  <a:srgbClr val="980000"/>
                </a:solidFill>
              </a:rPr>
              <a:t>1957: </a:t>
            </a:r>
            <a:r>
              <a:rPr lang="en" sz="1800" b="1" i="1" dirty="0">
                <a:solidFill>
                  <a:srgbClr val="980000"/>
                </a:solidFill>
              </a:rPr>
              <a:t>Sputnik I</a:t>
            </a:r>
            <a:r>
              <a:rPr lang="en" sz="1800" dirty="0">
                <a:solidFill>
                  <a:srgbClr val="980000"/>
                </a:solidFill>
              </a:rPr>
              <a:t>- First artificial satellite. </a:t>
            </a:r>
            <a:r>
              <a:rPr lang="en" sz="1800" b="1" i="1" dirty="0">
                <a:solidFill>
                  <a:srgbClr val="980000"/>
                </a:solidFill>
              </a:rPr>
              <a:t>Sputnik II</a:t>
            </a:r>
            <a:r>
              <a:rPr lang="en" sz="1800" dirty="0">
                <a:solidFill>
                  <a:srgbClr val="980000"/>
                </a:solidFill>
              </a:rPr>
              <a:t>- First animal in space: Laika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 dirty="0">
                <a:solidFill>
                  <a:srgbClr val="0000FF"/>
                </a:solidFill>
              </a:rPr>
              <a:t>1958: </a:t>
            </a:r>
            <a:r>
              <a:rPr lang="en" sz="1800" b="1" i="1" dirty="0">
                <a:solidFill>
                  <a:srgbClr val="0000FF"/>
                </a:solidFill>
              </a:rPr>
              <a:t>Explorer 1 &amp; 2</a:t>
            </a:r>
            <a:r>
              <a:rPr lang="en" sz="1800" dirty="0">
                <a:solidFill>
                  <a:srgbClr val="0000FF"/>
                </a:solidFill>
              </a:rPr>
              <a:t>- The U.S. reaches orbit.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 dirty="0">
                <a:solidFill>
                  <a:srgbClr val="980000"/>
                </a:solidFill>
              </a:rPr>
              <a:t>1961: </a:t>
            </a:r>
            <a:r>
              <a:rPr lang="en" sz="1800" b="1" i="1" dirty="0">
                <a:solidFill>
                  <a:srgbClr val="980000"/>
                </a:solidFill>
              </a:rPr>
              <a:t>Yuri Gagarin </a:t>
            </a:r>
            <a:r>
              <a:rPr lang="en" sz="1800" dirty="0">
                <a:solidFill>
                  <a:srgbClr val="980000"/>
                </a:solidFill>
              </a:rPr>
              <a:t>becomes the first man in space.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 dirty="0">
                <a:solidFill>
                  <a:srgbClr val="0000FF"/>
                </a:solidFill>
              </a:rPr>
              <a:t>1964: First close range images of the moon.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 dirty="0">
                <a:solidFill>
                  <a:srgbClr val="0000FF"/>
                </a:solidFill>
              </a:rPr>
              <a:t>1969: Neil Armstrong and Buzz Aldrin set foot on the moon. </a:t>
            </a:r>
          </a:p>
          <a:p>
            <a:pPr lvl="0" rtl="0">
              <a:spcBef>
                <a:spcPts val="0"/>
              </a:spcBef>
              <a:buNone/>
            </a:pPr>
            <a:endParaRPr sz="1900" dirty="0"/>
          </a:p>
          <a:p>
            <a:pPr lvl="0">
              <a:spcBef>
                <a:spcPts val="0"/>
              </a:spcBef>
              <a:buNone/>
            </a:pPr>
            <a:endParaRPr sz="1900" dirty="0"/>
          </a:p>
        </p:txBody>
      </p:sp>
      <p:pic>
        <p:nvPicPr>
          <p:cNvPr id="162" name="Shape 16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8313" y="3607813"/>
            <a:ext cx="1862225" cy="2122424"/>
          </a:xfrm>
          <a:prstGeom prst="rect">
            <a:avLst/>
          </a:prstGeom>
        </p:spPr>
      </p:pic>
      <p:pic>
        <p:nvPicPr>
          <p:cNvPr id="163" name="Shape 16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140778" y="3486150"/>
            <a:ext cx="1862225" cy="2122424"/>
          </a:xfrm>
          <a:prstGeom prst="rect">
            <a:avLst/>
          </a:prstGeom>
        </p:spPr>
      </p:pic>
      <p:pic>
        <p:nvPicPr>
          <p:cNvPr id="165" name="Shape 165">
            <a:hlinkClick r:id="rId5"/>
          </p:cNvPr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003003" y="3190722"/>
            <a:ext cx="2122424" cy="21224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2737" y="3644571"/>
            <a:ext cx="2227633" cy="16685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Vocabulary 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u="sng" dirty="0">
                <a:latin typeface="Times New Roman"/>
                <a:ea typeface="Times New Roman"/>
                <a:cs typeface="Times New Roman"/>
                <a:sym typeface="Times New Roman"/>
              </a:rPr>
              <a:t>Containment </a:t>
            </a:r>
            <a:r>
              <a:rPr lang="en" sz="2400" dirty="0">
                <a:latin typeface="Times New Roman"/>
                <a:ea typeface="Times New Roman"/>
                <a:cs typeface="Times New Roman"/>
                <a:sym typeface="Times New Roman"/>
              </a:rPr>
              <a:t>- Truman’s idea to keep the Soviet Union from expanding their territory and influence </a:t>
            </a:r>
          </a:p>
          <a:p>
            <a:pPr lvl="0" rtl="0">
              <a:spcBef>
                <a:spcPts val="0"/>
              </a:spcBef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u="sng" dirty="0">
                <a:latin typeface="Times New Roman"/>
                <a:ea typeface="Times New Roman"/>
                <a:cs typeface="Times New Roman"/>
                <a:sym typeface="Times New Roman"/>
              </a:rPr>
              <a:t>Eastern Bloc</a:t>
            </a:r>
            <a:r>
              <a:rPr lang="en" sz="2400" dirty="0">
                <a:latin typeface="Times New Roman"/>
                <a:ea typeface="Times New Roman"/>
                <a:cs typeface="Times New Roman"/>
                <a:sym typeface="Times New Roman"/>
              </a:rPr>
              <a:t>-   The countries of eastern and central Europe that were under Soviet domination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dirty="0">
                <a:latin typeface="Times New Roman"/>
                <a:ea typeface="Times New Roman"/>
                <a:cs typeface="Times New Roman"/>
                <a:sym typeface="Times New Roman"/>
              </a:rPr>
              <a:t> Poland, East Germany, Czechoslovakia, Hungary, Romania, Bulgaria, and Yugoslavia.</a:t>
            </a:r>
          </a:p>
          <a:p>
            <a:pPr lvl="0" rtl="0">
              <a:spcBef>
                <a:spcPts val="0"/>
              </a:spcBef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0"/>
              </a:spcBef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Cold War - Vietnam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0" y="895350"/>
            <a:ext cx="5638800" cy="4030480"/>
          </a:xfrm>
        </p:spPr>
        <p:txBody>
          <a:bodyPr/>
          <a:lstStyle/>
          <a:p>
            <a:endParaRPr lang="en-US" sz="1600" dirty="0" smtClean="0"/>
          </a:p>
          <a:p>
            <a:r>
              <a:rPr lang="en-US" sz="1600" dirty="0" smtClean="0"/>
              <a:t>During WW II Japan occupied Vietnam</a:t>
            </a:r>
          </a:p>
          <a:p>
            <a:endParaRPr lang="en-US" sz="1600" dirty="0"/>
          </a:p>
          <a:p>
            <a:r>
              <a:rPr lang="en-US" sz="1600" dirty="0" smtClean="0"/>
              <a:t>After the War Great Britain took control of the South and the USSR took control of the North. </a:t>
            </a:r>
          </a:p>
          <a:p>
            <a:endParaRPr lang="en-US" sz="1600" dirty="0"/>
          </a:p>
          <a:p>
            <a:r>
              <a:rPr lang="en-US" sz="1600" dirty="0" smtClean="0"/>
              <a:t>Great Britain allowed France to take control (They controlled Vietnam or Indochina before the WW II)</a:t>
            </a:r>
          </a:p>
          <a:p>
            <a:endParaRPr lang="en-US" sz="1600" dirty="0"/>
          </a:p>
          <a:p>
            <a:r>
              <a:rPr lang="en-US" sz="1600" dirty="0" smtClean="0"/>
              <a:t>France ended up losing control after a 9 year war</a:t>
            </a:r>
          </a:p>
          <a:p>
            <a:endParaRPr lang="en-US" sz="1600" dirty="0" smtClean="0"/>
          </a:p>
          <a:p>
            <a:r>
              <a:rPr lang="en-US" sz="1600" dirty="0" smtClean="0"/>
              <a:t>US then entered South Vietnam to develop a democratic government, and backed Leader Ngo </a:t>
            </a:r>
            <a:r>
              <a:rPr lang="en-US" sz="1600" dirty="0" err="1" smtClean="0"/>
              <a:t>Dinh</a:t>
            </a:r>
            <a:r>
              <a:rPr lang="en-US" sz="1600" dirty="0" smtClean="0"/>
              <a:t> Diem</a:t>
            </a:r>
          </a:p>
          <a:p>
            <a:endParaRPr lang="en-US" sz="1600" dirty="0"/>
          </a:p>
          <a:p>
            <a:r>
              <a:rPr lang="en-US" sz="1600" dirty="0" smtClean="0"/>
              <a:t>US sent military and civilian advisors to train the South Vietnamese </a:t>
            </a:r>
            <a:endParaRPr lang="en-US" sz="1600" dirty="0"/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9775" y="35685"/>
            <a:ext cx="3324225" cy="51435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5943600" y="1200150"/>
            <a:ext cx="2743198" cy="37256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2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Cold War - Vietnam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/>
              <a:t>In 1964, two US warships were attacked off the coast of Vietnam, and then US President Johnson ordered air strikes against North Vietnam. </a:t>
            </a:r>
          </a:p>
          <a:p>
            <a:endParaRPr lang="en-US" sz="1400" dirty="0"/>
          </a:p>
          <a:p>
            <a:endParaRPr lang="en-US" sz="1400" dirty="0" smtClean="0"/>
          </a:p>
          <a:p>
            <a:r>
              <a:rPr lang="en-US" sz="1400" dirty="0" smtClean="0"/>
              <a:t>US Navy played a big role in Vietnam</a:t>
            </a:r>
          </a:p>
          <a:p>
            <a:r>
              <a:rPr lang="en-US" sz="1400" dirty="0" smtClean="0"/>
              <a:t>Blue water Navy- controlled the ocean and ports</a:t>
            </a:r>
          </a:p>
          <a:p>
            <a:endParaRPr lang="en-US" sz="1400" dirty="0"/>
          </a:p>
          <a:p>
            <a:r>
              <a:rPr lang="en-US" sz="1400" dirty="0" smtClean="0"/>
              <a:t>Brown water Navy- controlled the rivers</a:t>
            </a:r>
          </a:p>
          <a:p>
            <a:endParaRPr lang="en-US" sz="1400" dirty="0"/>
          </a:p>
          <a:p>
            <a:r>
              <a:rPr lang="en-US" sz="1400" dirty="0" smtClean="0"/>
              <a:t>Sea, Air, and Land teams (SEALS) went on secret missions to gather information, and capture agents, and rescue Prisoners of War (POW)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25" y="3633008"/>
            <a:ext cx="3076575" cy="14859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692273" y="1200150"/>
            <a:ext cx="2546727" cy="372568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56632"/>
            <a:ext cx="2728641" cy="18323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7346" y="1939398"/>
            <a:ext cx="2628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7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Cold War - Vietnam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419600" cy="3725680"/>
          </a:xfrm>
        </p:spPr>
        <p:txBody>
          <a:bodyPr/>
          <a:lstStyle/>
          <a:p>
            <a:r>
              <a:rPr lang="en-US" sz="1400" dirty="0" smtClean="0"/>
              <a:t>Outcomes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The War divided the American people and causes protests.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r>
              <a:rPr lang="en-US" sz="1400" dirty="0" smtClean="0"/>
              <a:t>	100,000 protested in Washington DC </a:t>
            </a:r>
          </a:p>
          <a:p>
            <a:r>
              <a:rPr lang="en-US" sz="1400" dirty="0"/>
              <a:t>	</a:t>
            </a:r>
            <a:r>
              <a:rPr lang="en-US" sz="1400" dirty="0" smtClean="0"/>
              <a:t>Kent State Ohio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58,000 Americans killed, 304,000 wounded  during the conflict 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Cost close to 150 Billion dollars 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2500 Americans were considered Missing In Action at the end the of the war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Troops returning home were treated poorly and many suffered from Post-Traumatic Stress Disorder. </a:t>
            </a:r>
            <a:endParaRPr lang="en-US" sz="1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8534400" y="4781550"/>
            <a:ext cx="152398" cy="14428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848088"/>
            <a:ext cx="2247900" cy="17949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486150"/>
            <a:ext cx="2609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3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Cold War - Vietnam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67540"/>
            <a:ext cx="2695575" cy="1695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0004" y="3409950"/>
            <a:ext cx="2647950" cy="173355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1.						3.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1367540"/>
            <a:ext cx="2390775" cy="191452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191001" y="1200150"/>
            <a:ext cx="4495798" cy="3725680"/>
          </a:xfrm>
        </p:spPr>
        <p:txBody>
          <a:bodyPr/>
          <a:lstStyle/>
          <a:p>
            <a:r>
              <a:rPr lang="en-US" dirty="0" smtClean="0"/>
              <a:t>   2.  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8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Cold War - Vietnam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6949"/>
            <a:ext cx="5349776" cy="317354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546504"/>
            <a:ext cx="2698849" cy="350713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16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Cold War- Afghanistan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I</a:t>
            </a:r>
            <a:r>
              <a:rPr lang="en-US" sz="1200" dirty="0" smtClean="0"/>
              <a:t>n </a:t>
            </a:r>
            <a:r>
              <a:rPr lang="en-US" sz="1200" dirty="0"/>
              <a:t>1979, the Soviet Union invaded neighboring Afghanistan to rescue a Communist-leaning government under attack by Islamic rebels</a:t>
            </a:r>
            <a:r>
              <a:rPr lang="en-US" sz="120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 U.S. and its allies began </a:t>
            </a:r>
            <a:r>
              <a:rPr lang="en-US" sz="1200" dirty="0" smtClean="0"/>
              <a:t>arming the rebels with rocket that could shoot down Soviet Aircraft.  </a:t>
            </a:r>
          </a:p>
          <a:p>
            <a:endParaRPr lang="en-US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The people of Afghanistan have been fight to control their land for hundreds of years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The land is very rugged and mountainous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Tanks and vehicles cannot  move easily through the landscape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Helicopters were the Soviet's Weapon </a:t>
            </a:r>
            <a:r>
              <a:rPr lang="en-US" sz="1200" smtClean="0"/>
              <a:t>of choice</a:t>
            </a:r>
            <a:endParaRPr lang="en-US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838" y="438150"/>
            <a:ext cx="2352675" cy="1790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625" y="3400425"/>
            <a:ext cx="2619375" cy="174307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3590" y="2133269"/>
            <a:ext cx="2456901" cy="185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3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Cold War- Afghanistan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The grueling 10-year war that followed led to: </a:t>
            </a:r>
            <a:endParaRPr lang="en-US" sz="1600" dirty="0" smtClean="0"/>
          </a:p>
          <a:p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·The collapse of the Soviet Union itself, along with the end of the Cold War</a:t>
            </a:r>
            <a:r>
              <a:rPr lang="en-US" sz="1600" dirty="0" smtClean="0"/>
              <a:t>.</a:t>
            </a:r>
          </a:p>
          <a:p>
            <a:r>
              <a:rPr lang="en-US" sz="1600" dirty="0"/>
              <a:t> </a:t>
            </a:r>
            <a:br>
              <a:rPr lang="en-US" sz="1600" dirty="0"/>
            </a:br>
            <a:r>
              <a:rPr lang="en-US" sz="1600" dirty="0"/>
              <a:t>·The emergence of Islamic guerrilla fighters who evolved into Al Qaeda and the Taliban. </a:t>
            </a:r>
            <a:endParaRPr lang="en-US" sz="1600" dirty="0" smtClean="0"/>
          </a:p>
          <a:p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·Al Qaeda's terrorist attacks on Sept. 11, 2001, which drew the United States into its own wars in Afghanistan and Iraq that continue </a:t>
            </a:r>
            <a:r>
              <a:rPr lang="en-US" sz="1600" dirty="0" smtClean="0"/>
              <a:t>today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692273" y="3943350"/>
            <a:ext cx="3994525" cy="98248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396" y="168444"/>
            <a:ext cx="2584928" cy="17740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942534"/>
            <a:ext cx="2615411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8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147950" y="1132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Cultural Impact </a:t>
            </a:r>
          </a:p>
        </p:txBody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147950" y="970600"/>
            <a:ext cx="8788800" cy="3977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/>
              <a:t>The Cold War had a tremendous affect on popular culture. Art, music, film, and literature reflect the tension, turmoil, and competition of the Cold War. </a:t>
            </a:r>
          </a:p>
          <a:p>
            <a:pPr lvl="0" rtl="0">
              <a:spcBef>
                <a:spcPts val="0"/>
              </a:spcBef>
              <a:buNone/>
            </a:pPr>
            <a:endParaRPr sz="2000"/>
          </a:p>
          <a:p>
            <a:pPr lvl="0" rtl="0">
              <a:spcBef>
                <a:spcPts val="0"/>
              </a:spcBef>
              <a:buNone/>
            </a:pPr>
            <a:r>
              <a:rPr lang="en" sz="2000" u="sng"/>
              <a:t>Books</a:t>
            </a:r>
            <a:r>
              <a:rPr lang="en" sz="2000"/>
              <a:t>: </a:t>
            </a:r>
            <a:r>
              <a:rPr lang="en" sz="2000" i="1"/>
              <a:t>Animal Farm &amp; 1984, </a:t>
            </a:r>
            <a:r>
              <a:rPr lang="en" sz="2000"/>
              <a:t>spy novels.</a:t>
            </a:r>
          </a:p>
          <a:p>
            <a:pPr lvl="0" rtl="0">
              <a:spcBef>
                <a:spcPts val="0"/>
              </a:spcBef>
              <a:buNone/>
            </a:pPr>
            <a:endParaRPr sz="2000"/>
          </a:p>
          <a:p>
            <a:pPr lvl="0" rtl="0">
              <a:spcBef>
                <a:spcPts val="0"/>
              </a:spcBef>
              <a:buNone/>
            </a:pPr>
            <a:r>
              <a:rPr lang="en" sz="2000" u="sng"/>
              <a:t>Music</a:t>
            </a:r>
            <a:r>
              <a:rPr lang="en" sz="2000"/>
              <a:t>: Folk and Vietnam War protest songs,                                                  Bob Dylan, the Beatles, punk rock, etc. </a:t>
            </a:r>
          </a:p>
          <a:p>
            <a:pPr lvl="0" rtl="0">
              <a:spcBef>
                <a:spcPts val="0"/>
              </a:spcBef>
              <a:buNone/>
            </a:pPr>
            <a:endParaRPr sz="2000"/>
          </a:p>
          <a:p>
            <a:pPr>
              <a:spcBef>
                <a:spcPts val="0"/>
              </a:spcBef>
              <a:buNone/>
            </a:pPr>
            <a:r>
              <a:rPr lang="en" sz="2000" u="sng"/>
              <a:t>Movies and TV</a:t>
            </a:r>
            <a:r>
              <a:rPr lang="en" sz="2000"/>
              <a:t>: </a:t>
            </a:r>
            <a:r>
              <a:rPr lang="en" sz="2000" i="1"/>
              <a:t>James Bond</a:t>
            </a:r>
            <a:r>
              <a:rPr lang="en" sz="2000"/>
              <a:t>, </a:t>
            </a:r>
            <a:r>
              <a:rPr lang="en" sz="2000" i="1"/>
              <a:t>Rocky</a:t>
            </a:r>
            <a:r>
              <a:rPr lang="en" sz="2000"/>
              <a:t>, </a:t>
            </a:r>
            <a:r>
              <a:rPr lang="en" sz="2000" i="1"/>
              <a:t>Red Dawn</a:t>
            </a:r>
            <a:r>
              <a:rPr lang="en" sz="2000"/>
              <a:t>,  						     </a:t>
            </a:r>
            <a:r>
              <a:rPr lang="en" sz="2000" i="1"/>
              <a:t>Rocky and Bullwinkle, The Twilight Zone, etc. </a:t>
            </a:r>
          </a:p>
        </p:txBody>
      </p:sp>
      <p:pic>
        <p:nvPicPr>
          <p:cNvPr id="203" name="Shape 20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807650" y="1703700"/>
            <a:ext cx="3129099" cy="1491874"/>
          </a:xfrm>
          <a:prstGeom prst="rect">
            <a:avLst/>
          </a:prstGeom>
        </p:spPr>
      </p:pic>
      <p:pic>
        <p:nvPicPr>
          <p:cNvPr id="204" name="Shape 20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66699" y="3815430"/>
            <a:ext cx="2459750" cy="942975"/>
          </a:xfrm>
          <a:prstGeom prst="rect">
            <a:avLst/>
          </a:prstGeom>
        </p:spPr>
      </p:pic>
      <p:sp>
        <p:nvSpPr>
          <p:cNvPr id="205" name="Shape 205">
            <a:hlinkClick r:id="rId5"/>
          </p:cNvPr>
          <p:cNvSpPr/>
          <p:nvPr/>
        </p:nvSpPr>
        <p:spPr>
          <a:xfrm>
            <a:off x="228600" y="3800613"/>
            <a:ext cx="2535949" cy="123811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pic>
        <p:nvPicPr>
          <p:cNvPr id="2" name="Picture 1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5200" y="-45989"/>
            <a:ext cx="1766888" cy="117578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168575" y="14412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Cultural Impact </a:t>
            </a:r>
          </a:p>
        </p:txBody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168575" y="754150"/>
            <a:ext cx="8229600" cy="4018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u="sng">
                <a:solidFill>
                  <a:srgbClr val="000000"/>
                </a:solidFill>
              </a:rPr>
              <a:t>Sports</a:t>
            </a:r>
            <a:r>
              <a:rPr lang="en" sz="2000">
                <a:solidFill>
                  <a:srgbClr val="000000"/>
                </a:solidFill>
              </a:rPr>
              <a:t>: </a:t>
            </a:r>
          </a:p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1980 Olympic Ice Hockey, “Miracle on Ice”- U.S.A. defeats heavily favored Soviet ice hockey team. </a:t>
            </a:r>
          </a:p>
          <a:p>
            <a:pPr marL="457200" lvl="0" indent="-3556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Chess- Bobby Fischer</a:t>
            </a:r>
          </a:p>
          <a:p>
            <a:pPr lvl="0" rtl="0">
              <a:spcBef>
                <a:spcPts val="0"/>
              </a:spcBef>
              <a:buNone/>
            </a:pPr>
            <a:endParaRPr sz="20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2000">
                <a:solidFill>
                  <a:srgbClr val="000000"/>
                </a:solidFill>
              </a:rPr>
              <a:t>The Cold War led to many changes in the American way of life that are still with us today.</a:t>
            </a:r>
          </a:p>
          <a:p>
            <a:pPr marL="914400" lvl="0" indent="-3556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“Under God”</a:t>
            </a:r>
          </a:p>
          <a:p>
            <a:pPr marL="914400" lvl="0" indent="-3556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Smaller, portable technology</a:t>
            </a:r>
          </a:p>
          <a:p>
            <a:pPr marL="914400" lvl="0" indent="-3556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Satellites</a:t>
            </a:r>
          </a:p>
          <a:p>
            <a:pPr marL="914400" lvl="0" indent="-3556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Video Games</a:t>
            </a:r>
          </a:p>
          <a:p>
            <a:pPr marL="914400" lvl="0" indent="-3556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sz="2000">
                <a:solidFill>
                  <a:srgbClr val="000000"/>
                </a:solidFill>
              </a:rPr>
              <a:t>The internet</a:t>
            </a:r>
          </a:p>
        </p:txBody>
      </p:sp>
      <p:pic>
        <p:nvPicPr>
          <p:cNvPr id="212" name="Shape 21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728300" y="3208800"/>
            <a:ext cx="2600325" cy="1752600"/>
          </a:xfrm>
          <a:prstGeom prst="rect">
            <a:avLst/>
          </a:prstGeom>
        </p:spPr>
      </p:pic>
      <p:pic>
        <p:nvPicPr>
          <p:cNvPr id="213" name="Shape 21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383000" y="3208800"/>
            <a:ext cx="1702549" cy="1752600"/>
          </a:xfrm>
          <a:prstGeom prst="rect">
            <a:avLst/>
          </a:prstGeom>
        </p:spPr>
      </p:pic>
      <p:sp>
        <p:nvSpPr>
          <p:cNvPr id="214" name="Shape 214">
            <a:hlinkClick r:id="rId5"/>
          </p:cNvPr>
          <p:cNvSpPr/>
          <p:nvPr/>
        </p:nvSpPr>
        <p:spPr>
          <a:xfrm>
            <a:off x="7251725" y="0"/>
            <a:ext cx="1833825" cy="137537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title"/>
          </p:nvPr>
        </p:nvSpPr>
        <p:spPr>
          <a:xfrm>
            <a:off x="457200" y="4842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The Fall of Communism </a:t>
            </a:r>
          </a:p>
        </p:txBody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457200" y="905825"/>
            <a:ext cx="49677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/>
              <a:t>1987- Ronald Reagan- “Tear down this wall!”</a:t>
            </a:r>
          </a:p>
          <a:p>
            <a:pPr marL="9144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2000"/>
              <a:t>Two years later, communist governments in Eastern Europe fall like dominoes, </a:t>
            </a:r>
            <a:r>
              <a:rPr lang="en" sz="2000" i="1"/>
              <a:t>peacefully</a:t>
            </a:r>
            <a:r>
              <a:rPr lang="en" sz="2000"/>
              <a:t>! </a:t>
            </a:r>
          </a:p>
          <a:p>
            <a:pPr lvl="0" rtl="0">
              <a:spcBef>
                <a:spcPts val="0"/>
              </a:spcBef>
              <a:buNone/>
            </a:pPr>
            <a:endParaRPr sz="2000"/>
          </a:p>
          <a:p>
            <a:pPr lvl="0" rtl="0">
              <a:spcBef>
                <a:spcPts val="0"/>
              </a:spcBef>
              <a:buNone/>
            </a:pPr>
            <a:r>
              <a:rPr lang="en" sz="2000"/>
              <a:t>Gorbachev’s </a:t>
            </a:r>
            <a:r>
              <a:rPr lang="en" sz="2000" i="1"/>
              <a:t>glasnost</a:t>
            </a:r>
            <a:r>
              <a:rPr lang="en" sz="2000"/>
              <a:t> policy allowed communist countries to make their own choices. Many chose democratic systems. Support for communism fell throughout the world, ending in the collapse of the Soviet Union. </a:t>
            </a:r>
          </a:p>
          <a:p>
            <a:pPr lvl="0" rtl="0">
              <a:spcBef>
                <a:spcPts val="0"/>
              </a:spcBef>
              <a:buNone/>
            </a:pPr>
            <a:endParaRPr sz="2000"/>
          </a:p>
          <a:p>
            <a:pPr lvl="0" rtl="0">
              <a:spcBef>
                <a:spcPts val="0"/>
              </a:spcBef>
              <a:buNone/>
            </a:pPr>
            <a:endParaRPr sz="2000"/>
          </a:p>
        </p:txBody>
      </p:sp>
      <p:pic>
        <p:nvPicPr>
          <p:cNvPr id="221" name="Shape 22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548675" y="2900950"/>
            <a:ext cx="3430749" cy="2137199"/>
          </a:xfrm>
          <a:prstGeom prst="rect">
            <a:avLst/>
          </a:prstGeom>
        </p:spPr>
      </p:pic>
      <p:pic>
        <p:nvPicPr>
          <p:cNvPr id="222" name="Shape 22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887646" y="459650"/>
            <a:ext cx="3091777" cy="21371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Vocabulary 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u="sng" dirty="0"/>
              <a:t>North Atlantic Treaty Organization (NATO)</a:t>
            </a:r>
            <a:r>
              <a:rPr lang="en" sz="2400" dirty="0"/>
              <a:t>-  United States, Canada, and 10 Western European countries agreed to protect each other from the Soviet Union </a:t>
            </a:r>
            <a:r>
              <a:rPr lang="en" sz="2400" dirty="0" smtClean="0"/>
              <a:t>and Communium.  </a:t>
            </a:r>
            <a:r>
              <a:rPr lang="en" dirty="0" smtClean="0"/>
              <a:t> </a:t>
            </a:r>
            <a:endParaRPr lang="en" dirty="0"/>
          </a:p>
          <a:p>
            <a:pPr lvl="0" rtl="0">
              <a:spcBef>
                <a:spcPts val="0"/>
              </a:spcBef>
              <a:buNone/>
            </a:pPr>
            <a:r>
              <a:rPr lang="en" dirty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" sz="2400" u="sng" dirty="0"/>
              <a:t>Warsaw pact</a:t>
            </a:r>
            <a:r>
              <a:rPr lang="en" sz="2400" dirty="0"/>
              <a:t>- Agreement between the Soviet Union and seven Eastern European to help each other if </a:t>
            </a:r>
            <a:r>
              <a:rPr lang="en" sz="2400" dirty="0" smtClean="0"/>
              <a:t>one </a:t>
            </a:r>
            <a:r>
              <a:rPr lang="en" sz="2400" dirty="0"/>
              <a:t>was attacked.  They </a:t>
            </a:r>
            <a:r>
              <a:rPr lang="en" sz="2400" dirty="0" smtClean="0"/>
              <a:t>stopped </a:t>
            </a:r>
            <a:r>
              <a:rPr lang="en" sz="2400" dirty="0"/>
              <a:t>rebellions against Communism. 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>
            <a:hlinkClick r:id="rId3"/>
          </p:cNvPr>
          <p:cNvSpPr/>
          <p:nvPr/>
        </p:nvSpPr>
        <p:spPr>
          <a:xfrm>
            <a:off x="457200" y="1117450"/>
            <a:ext cx="2622549" cy="2908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30" name="Shape 230">
            <a:hlinkClick r:id="rId5"/>
          </p:cNvPr>
          <p:cNvSpPr/>
          <p:nvPr/>
        </p:nvSpPr>
        <p:spPr>
          <a:xfrm>
            <a:off x="4903900" y="1278800"/>
            <a:ext cx="3663000" cy="27472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Vocabulary 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u="sng" dirty="0"/>
              <a:t>Glasnost</a:t>
            </a:r>
            <a:r>
              <a:rPr lang="en" dirty="0"/>
              <a:t> - a Soviet Policy started by Gorbachev that allowed </a:t>
            </a:r>
            <a:r>
              <a:rPr lang="en" dirty="0" smtClean="0"/>
              <a:t>freedom </a:t>
            </a:r>
            <a:r>
              <a:rPr lang="en" dirty="0"/>
              <a:t>of speech and free elections.  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What is a Cold War? 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128325" y="908925"/>
            <a:ext cx="8928900" cy="4191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Take a few minutes to complete your K-W-L Chart </a:t>
            </a:r>
          </a:p>
          <a:p>
            <a:pPr lvl="0" rtl="0">
              <a:spcBef>
                <a:spcPts val="0"/>
              </a:spcBef>
              <a:buNone/>
            </a:pPr>
            <a:endParaRPr sz="240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8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 Cold War is rivalry between nations causing an atmosphere of strain between opposed countries.</a:t>
            </a:r>
          </a:p>
          <a:p>
            <a:pPr lvl="0" rtl="0">
              <a:spcBef>
                <a:spcPts val="0"/>
              </a:spcBef>
              <a:buNone/>
            </a:pPr>
            <a:endParaRPr sz="180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342900" rtl="0">
              <a:spcBef>
                <a:spcPts val="0"/>
              </a:spcBef>
              <a:buClr>
                <a:srgbClr val="333333"/>
              </a:buClr>
              <a:buSzPct val="100000"/>
              <a:buFont typeface="Arial"/>
              <a:buChar char="●"/>
            </a:pPr>
            <a:r>
              <a:rPr lang="en" sz="18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 Cold War was a rivalry between the United States and Soviet Union based on different political and economical ideas.</a:t>
            </a:r>
          </a:p>
          <a:p>
            <a:pPr lvl="0" rtl="0">
              <a:spcBef>
                <a:spcPts val="0"/>
              </a:spcBef>
              <a:buNone/>
            </a:pPr>
            <a:endParaRPr sz="180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342900" rtl="0">
              <a:spcBef>
                <a:spcPts val="0"/>
              </a:spcBef>
              <a:buClr>
                <a:srgbClr val="333333"/>
              </a:buClr>
              <a:buSzPct val="100000"/>
              <a:buFont typeface="Arial"/>
              <a:buChar char="●"/>
            </a:pPr>
            <a:r>
              <a:rPr lang="en" sz="18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 last over 40 years and although no major </a:t>
            </a:r>
            <a:r>
              <a:rPr lang="en" sz="1800" dirty="0" smtClean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wars were </a:t>
            </a:r>
            <a:r>
              <a:rPr lang="en" sz="18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fought between the two countries and it involved an arms race, spying, tension, and the effects can still be seen today.      </a:t>
            </a:r>
          </a:p>
          <a:p>
            <a:pPr lvl="0" rtl="0">
              <a:spcBef>
                <a:spcPts val="0"/>
              </a:spcBef>
              <a:buNone/>
            </a:pPr>
            <a:endParaRPr sz="180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>
              <a:spcBef>
                <a:spcPts val="0"/>
              </a:spcBef>
              <a:buNone/>
            </a:pPr>
            <a:endParaRPr sz="180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Background - United States  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523225" y="1063375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62" name="Shape 6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22275" y="1301925"/>
            <a:ext cx="2209800" cy="2362200"/>
          </a:xfrm>
          <a:prstGeom prst="rect">
            <a:avLst/>
          </a:prstGeom>
        </p:spPr>
      </p:pic>
      <p:pic>
        <p:nvPicPr>
          <p:cNvPr id="63" name="Shape 6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466725" y="1200150"/>
            <a:ext cx="1952625" cy="2343150"/>
          </a:xfrm>
          <a:prstGeom prst="rect">
            <a:avLst/>
          </a:prstGeom>
        </p:spPr>
      </p:pic>
      <p:pic>
        <p:nvPicPr>
          <p:cNvPr id="64" name="Shape 6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6734175" y="1200150"/>
            <a:ext cx="1952625" cy="2343150"/>
          </a:xfrm>
          <a:prstGeom prst="rect">
            <a:avLst/>
          </a:prstGeom>
        </p:spPr>
      </p:pic>
      <p:sp>
        <p:nvSpPr>
          <p:cNvPr id="65" name="Shape 65"/>
          <p:cNvSpPr txBox="1"/>
          <p:nvPr/>
        </p:nvSpPr>
        <p:spPr>
          <a:xfrm>
            <a:off x="212175" y="3756475"/>
            <a:ext cx="3029999" cy="45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Locke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people are free and equal.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“Life, Liberty, and Property”  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6" name="Shape 66"/>
          <p:cNvSpPr txBox="1"/>
          <p:nvPr/>
        </p:nvSpPr>
        <p:spPr>
          <a:xfrm>
            <a:off x="2688537" y="3543300"/>
            <a:ext cx="3657600" cy="45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Montesquieu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Separation of powers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Keep one person or group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having complete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 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7" name="Shape 67"/>
          <p:cNvSpPr txBox="1"/>
          <p:nvPr/>
        </p:nvSpPr>
        <p:spPr>
          <a:xfrm>
            <a:off x="6026900" y="3756475"/>
            <a:ext cx="3657600" cy="45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Rousseau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need to form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 government 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Background- United States 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dirty="0"/>
              <a:t>founded on individual freedoms 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dirty="0"/>
              <a:t>Individuals can improve themselves through hard work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marL="457200" lvl="0" indent="-4191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dirty="0"/>
              <a:t>Free market economy allows individuals to have choice  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Background - Soviet Union (USSR) 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0" name="Shape 8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47450" y="1275675"/>
            <a:ext cx="2047875" cy="2238375"/>
          </a:xfrm>
          <a:prstGeom prst="rect">
            <a:avLst/>
          </a:prstGeom>
        </p:spPr>
      </p:pic>
      <p:pic>
        <p:nvPicPr>
          <p:cNvPr id="81" name="Shape 8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916800" y="1200150"/>
            <a:ext cx="2085975" cy="2200275"/>
          </a:xfrm>
          <a:prstGeom prst="rect">
            <a:avLst/>
          </a:prstGeom>
        </p:spPr>
      </p:pic>
      <p:sp>
        <p:nvSpPr>
          <p:cNvPr id="82" name="Shape 82"/>
          <p:cNvSpPr txBox="1"/>
          <p:nvPr/>
        </p:nvSpPr>
        <p:spPr>
          <a:xfrm>
            <a:off x="561450" y="3514050"/>
            <a:ext cx="3657600" cy="45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Karl Marx </a:t>
            </a:r>
          </a:p>
          <a:p>
            <a:pPr>
              <a:spcBef>
                <a:spcPts val="0"/>
              </a:spcBef>
              <a:buNone/>
            </a:pPr>
            <a:r>
              <a:rPr lang="en" dirty="0"/>
              <a:t>Wrote - </a:t>
            </a:r>
            <a:r>
              <a:rPr lang="en" i="1" dirty="0"/>
              <a:t>The Communist Manifesto </a:t>
            </a:r>
            <a:r>
              <a:rPr lang="en" dirty="0"/>
              <a:t>Business owners treat workers unfairly in order to make money.  The rich stay rich and the poor stay poor.  Felt there should be no classes and people should share wealth  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x="5754450" y="3632650"/>
            <a:ext cx="3657600" cy="45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Vladimir Lenin </a:t>
            </a:r>
          </a:p>
          <a:p>
            <a:pPr>
              <a:spcBef>
                <a:spcPts val="0"/>
              </a:spcBef>
              <a:buNone/>
            </a:pPr>
            <a:r>
              <a:rPr lang="en" dirty="0"/>
              <a:t>Came to power during the Russian Revolution.  Promised peace, food, and land.  Became a dictator and started communism in Russia  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1800</Words>
  <Application>Microsoft Office PowerPoint</Application>
  <PresentationFormat>On-screen Show (16:9)</PresentationFormat>
  <Paragraphs>340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Times New Roman</vt:lpstr>
      <vt:lpstr>Verdana</vt:lpstr>
      <vt:lpstr>simple-light</vt:lpstr>
      <vt:lpstr>Cold War </vt:lpstr>
      <vt:lpstr>Vocabulary   </vt:lpstr>
      <vt:lpstr>Vocabulary </vt:lpstr>
      <vt:lpstr>Vocabulary </vt:lpstr>
      <vt:lpstr>Vocabulary </vt:lpstr>
      <vt:lpstr>What is a Cold War? </vt:lpstr>
      <vt:lpstr>Background - United States  </vt:lpstr>
      <vt:lpstr>Background- United States </vt:lpstr>
      <vt:lpstr>Background - Soviet Union (USSR) </vt:lpstr>
      <vt:lpstr>Background - USSR </vt:lpstr>
      <vt:lpstr>Put the following terms under the correct nation</vt:lpstr>
      <vt:lpstr>Compare and Contrast - check your work! </vt:lpstr>
      <vt:lpstr>Life under Communism </vt:lpstr>
      <vt:lpstr>Live under Communism </vt:lpstr>
      <vt:lpstr>PowerPoint Presentation</vt:lpstr>
      <vt:lpstr>Aftermath of World War II</vt:lpstr>
      <vt:lpstr>Aftermath of World War II</vt:lpstr>
      <vt:lpstr>A Divided Berlin</vt:lpstr>
      <vt:lpstr>The Berlin Airlift </vt:lpstr>
      <vt:lpstr>The Berlin Airlift </vt:lpstr>
      <vt:lpstr>Cold War- Korean Conflict </vt:lpstr>
      <vt:lpstr>Cold War- Korean Conflict </vt:lpstr>
      <vt:lpstr>Cold War- Korean Conflict </vt:lpstr>
      <vt:lpstr>Cold War- Korean Conflict </vt:lpstr>
      <vt:lpstr>The Nuclear Arms Race</vt:lpstr>
      <vt:lpstr>The Nuclear Arms Race </vt:lpstr>
      <vt:lpstr>Cold War -Spying </vt:lpstr>
      <vt:lpstr>Cold War - Cuban Missile Crisis </vt:lpstr>
      <vt:lpstr>The Space Race</vt:lpstr>
      <vt:lpstr>The Cold War - Vietnam </vt:lpstr>
      <vt:lpstr>The Cold War - Vietnam </vt:lpstr>
      <vt:lpstr>The Cold War - Vietnam </vt:lpstr>
      <vt:lpstr>The Cold War - Vietnam </vt:lpstr>
      <vt:lpstr>The Cold War - Vietnam </vt:lpstr>
      <vt:lpstr>The Cold War- Afghanistan  </vt:lpstr>
      <vt:lpstr>The Cold War- Afghanistan </vt:lpstr>
      <vt:lpstr>Cultural Impact </vt:lpstr>
      <vt:lpstr>Cultural Impact </vt:lpstr>
      <vt:lpstr>The Fall of Communism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Cold War</dc:title>
  <dc:creator>Amanda Wolf</dc:creator>
  <cp:lastModifiedBy>Amanda Wolf</cp:lastModifiedBy>
  <cp:revision>59</cp:revision>
  <cp:lastPrinted>2015-05-27T15:37:48Z</cp:lastPrinted>
  <dcterms:modified xsi:type="dcterms:W3CDTF">2015-05-27T17:11:00Z</dcterms:modified>
</cp:coreProperties>
</file>